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0" r:id="rId2"/>
    <p:sldId id="289" r:id="rId3"/>
    <p:sldId id="1448943574" r:id="rId4"/>
    <p:sldId id="1448943573" r:id="rId5"/>
    <p:sldId id="1448943588" r:id="rId6"/>
    <p:sldId id="1448943575" r:id="rId7"/>
    <p:sldId id="1448943584" r:id="rId8"/>
    <p:sldId id="1448943586" r:id="rId9"/>
    <p:sldId id="1448943577" r:id="rId10"/>
    <p:sldId id="1448943579" r:id="rId11"/>
    <p:sldId id="1448943580" r:id="rId12"/>
    <p:sldId id="1448943582" r:id="rId13"/>
    <p:sldId id="144894358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88"/>
            <p14:sldId id="1448943575"/>
            <p14:sldId id="1448943584"/>
            <p14:sldId id="1448943586"/>
            <p14:sldId id="1448943577"/>
            <p14:sldId id="1448943579"/>
            <p14:sldId id="1448943580"/>
            <p14:sldId id="1448943582"/>
            <p14:sldId id="1448943587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6" autoAdjust="0"/>
    <p:restoredTop sz="96327"/>
  </p:normalViewPr>
  <p:slideViewPr>
    <p:cSldViewPr snapToObjects="1">
      <p:cViewPr varScale="1">
        <p:scale>
          <a:sx n="113" d="100"/>
          <a:sy n="113" d="100"/>
        </p:scale>
        <p:origin x="744" y="1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29/11/2024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1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dyCro/trabalhoIAC_112024.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92" y="184482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- Cloud </a:t>
            </a:r>
            <a:r>
              <a:rPr lang="pt-BR" dirty="0" err="1"/>
              <a:t>Infrastructure</a:t>
            </a:r>
            <a:r>
              <a:rPr lang="pt-BR" dirty="0"/>
              <a:t> as </a:t>
            </a:r>
            <a:r>
              <a:rPr lang="pt-BR" dirty="0" err="1"/>
              <a:t>Code</a:t>
            </a:r>
            <a:endParaRPr lang="en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42F3B-589B-9440-3742-50A6BD864F9C}"/>
              </a:ext>
            </a:extLst>
          </p:cNvPr>
          <p:cNvSpPr txBox="1"/>
          <p:nvPr/>
        </p:nvSpPr>
        <p:spPr>
          <a:xfrm>
            <a:off x="1631504" y="3575507"/>
            <a:ext cx="87849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Implementação de Infraestrutura como Código usando AWS e </a:t>
            </a:r>
            <a:r>
              <a:rPr lang="pt-BR" sz="2200" dirty="0" err="1"/>
              <a:t>Terraform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162C1E-2926-1BD9-4976-6468466CF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Resultados: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C8F605-298B-C6BB-7E5E-11569391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68BA7B-4A55-AFB6-39AB-525C539F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9877" y="980728"/>
            <a:ext cx="6068272" cy="2257740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268492-A073-0093-E44F-093D4CD2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7" y="3650034"/>
            <a:ext cx="8521798" cy="23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3145B1-AA9F-F16F-4920-D752B4F19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AWS </a:t>
            </a:r>
            <a:r>
              <a:rPr lang="pt-BR" dirty="0" err="1"/>
              <a:t>Bucket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CD85C1-C5A9-DB78-E659-AB3CC7BD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A1B893-4C0D-2320-CC42-A05EE6D8A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83632" y="1340768"/>
            <a:ext cx="6878722" cy="4464496"/>
          </a:xfrm>
        </p:spPr>
      </p:pic>
    </p:spTree>
    <p:extLst>
      <p:ext uri="{BB962C8B-B14F-4D97-AF65-F5344CB8AC3E}">
        <p14:creationId xmlns:p14="http://schemas.microsoft.com/office/powerpoint/2010/main" val="349354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06A955-683A-35F9-96E2-0DE61477D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RDS PostgreSQL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5FCB75-15C9-27F4-B146-B2DD7EBB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9422424-2D45-BBF8-97E6-8D99F7A52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7910" y="1052736"/>
            <a:ext cx="9539223" cy="4463827"/>
          </a:xfrm>
        </p:spPr>
      </p:pic>
    </p:spTree>
    <p:extLst>
      <p:ext uri="{BB962C8B-B14F-4D97-AF65-F5344CB8AC3E}">
        <p14:creationId xmlns:p14="http://schemas.microsoft.com/office/powerpoint/2010/main" val="345217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845C-4A52-4C24-4191-BD3EEC8C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8F57B1-AE93-78F3-BC41-7D2F3265F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4F9285-2835-EA90-8DCD-CAE5E40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AECF7C9-E85A-FAF9-73CF-2DF216BD46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Conclusão:</a:t>
            </a:r>
          </a:p>
          <a:p>
            <a:r>
              <a:rPr lang="pt-BR" dirty="0"/>
              <a:t>Essa arquitetura é um exemplo de como combinar boas práticas de </a:t>
            </a:r>
            <a:r>
              <a:rPr lang="pt-BR" dirty="0" err="1"/>
              <a:t>DevOps</a:t>
            </a:r>
            <a:r>
              <a:rPr lang="pt-BR" dirty="0"/>
              <a:t> e automação para gerenciar infraestrutura escalável e segura na nuvem. Ela utiliza ferramentas modernas (AWS, </a:t>
            </a:r>
            <a:r>
              <a:rPr lang="pt-BR" dirty="0" err="1"/>
              <a:t>Terraform</a:t>
            </a:r>
            <a:r>
              <a:rPr lang="pt-BR" dirty="0"/>
              <a:t>, GitHub) para criar um ambiente robusto e eficiente para hospedar aplicações web.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48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31" y="1916832"/>
            <a:ext cx="11575421" cy="4431568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r>
              <a:rPr lang="en-US" altLang="pt-BR" sz="3600" dirty="0"/>
              <a:t>MBA </a:t>
            </a:r>
            <a:r>
              <a:rPr lang="en-US" altLang="pt-BR" sz="3600" dirty="0" err="1"/>
              <a:t>em</a:t>
            </a:r>
            <a:r>
              <a:rPr lang="en-US" altLang="pt-BR" sz="3600" dirty="0"/>
              <a:t> DevOps Engineering and Cloud Solutions</a:t>
            </a:r>
            <a:br>
              <a:rPr lang="pt-BR" altLang="pt-BR" sz="3600" b="0" dirty="0"/>
            </a:br>
            <a:r>
              <a:rPr lang="pt-BR" altLang="pt-BR" sz="3600" b="0" dirty="0"/>
              <a:t>Prof. Yuri Menezes</a:t>
            </a:r>
            <a:br>
              <a:rPr lang="pt-BR" altLang="pt-BR" sz="3600" b="0" dirty="0"/>
            </a:br>
            <a:r>
              <a:rPr lang="pt-BR" altLang="pt-BR" sz="3600" b="0" dirty="0"/>
              <a:t>Alunos:</a:t>
            </a:r>
            <a:br>
              <a:rPr lang="pt-BR" altLang="pt-BR" sz="3600" b="0" dirty="0"/>
            </a:br>
            <a:r>
              <a:rPr lang="pt-BR" altLang="pt-BR" sz="3600" b="0" dirty="0"/>
              <a:t>Amanda </a:t>
            </a:r>
            <a:r>
              <a:rPr lang="pt-BR" altLang="pt-BR" sz="3600" b="0" dirty="0" err="1"/>
              <a:t>Crozariol</a:t>
            </a:r>
            <a:br>
              <a:rPr lang="pt-BR" altLang="pt-BR" sz="3600" b="0" dirty="0"/>
            </a:br>
            <a:r>
              <a:rPr lang="pt-BR" altLang="pt-BR" sz="3600" b="0" dirty="0"/>
              <a:t>Cleber R Almeida</a:t>
            </a:r>
            <a:br>
              <a:rPr lang="pt-BR" altLang="pt-BR" sz="3600" dirty="0"/>
            </a:b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é 30/11/2024.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Bastion</a:t>
            </a:r>
            <a:endParaRPr lang="pt-BR" altLang="pt-BR" sz="120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Bucket</a:t>
            </a:r>
            <a:endParaRPr lang="pt-BR" altLang="pt-BR" sz="120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AFD998-650D-5DC9-318F-D18B13078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44" y="124357"/>
            <a:ext cx="5724188" cy="288925"/>
          </a:xfrm>
        </p:spPr>
        <p:txBody>
          <a:bodyPr/>
          <a:lstStyle/>
          <a:p>
            <a:r>
              <a:rPr lang="pt-BR" sz="1600"/>
              <a:t>Descrição da Arquitetura com Fluxo Operacional</a:t>
            </a:r>
            <a:endParaRPr lang="pt-BR" sz="1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F243A0-107F-0590-EC85-868D1B59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700AF6-E7F9-0EFF-BD46-DFAA76252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702205"/>
            <a:ext cx="10060432" cy="6031438"/>
          </a:xfrm>
        </p:spPr>
        <p:txBody>
          <a:bodyPr/>
          <a:lstStyle/>
          <a:p>
            <a:r>
              <a:rPr lang="pt-BR" sz="1700" b="1" dirty="0"/>
              <a:t>Provedor de Nuvem:</a:t>
            </a:r>
          </a:p>
          <a:p>
            <a:r>
              <a:rPr lang="pt-BR" sz="1700" dirty="0"/>
              <a:t>AWS: Fornece os serviços para criar e gerenciar os recursos de infraestrutura.</a:t>
            </a:r>
          </a:p>
          <a:p>
            <a:r>
              <a:rPr lang="pt-BR" sz="1700" dirty="0"/>
              <a:t>Infraestrutura como Código (</a:t>
            </a:r>
            <a:r>
              <a:rPr lang="pt-BR" sz="1700" dirty="0" err="1"/>
              <a:t>IaC</a:t>
            </a:r>
            <a:r>
              <a:rPr lang="pt-BR" sz="1700" dirty="0"/>
              <a:t>):</a:t>
            </a:r>
          </a:p>
          <a:p>
            <a:r>
              <a:rPr lang="pt-BR" sz="1700" dirty="0" err="1"/>
              <a:t>Terraform</a:t>
            </a:r>
            <a:r>
              <a:rPr lang="pt-BR" sz="1700" dirty="0"/>
              <a:t>: Gerencia a criação, modificação e destruição de recursos na AWS.</a:t>
            </a:r>
          </a:p>
          <a:p>
            <a:r>
              <a:rPr lang="pt-BR" sz="1700" b="1" dirty="0"/>
              <a:t>Componentes Principais:</a:t>
            </a:r>
          </a:p>
          <a:p>
            <a:r>
              <a:rPr lang="pt-BR" sz="1700" dirty="0"/>
              <a:t>GitHub: Repositório para armazenar o código do </a:t>
            </a:r>
            <a:r>
              <a:rPr lang="pt-BR" sz="1700" dirty="0" err="1"/>
              <a:t>Terraform</a:t>
            </a:r>
            <a:r>
              <a:rPr lang="pt-BR" sz="1700" dirty="0"/>
              <a:t> e rastrear alterações.</a:t>
            </a:r>
          </a:p>
          <a:p>
            <a:r>
              <a:rPr lang="pt-BR" sz="1700" dirty="0" err="1"/>
              <a:t>Bastion</a:t>
            </a:r>
            <a:r>
              <a:rPr lang="pt-BR" sz="1700" dirty="0"/>
              <a:t> Host (EC2): Permite acesso seguro via SSH aos servidores internos (Server01 e Server02).</a:t>
            </a:r>
          </a:p>
          <a:p>
            <a:r>
              <a:rPr lang="pt-BR" sz="1700" dirty="0"/>
              <a:t>Server01 (Servidor de Aplicação): Configurado com Apache, PHP e MySQL para executar aplicações web dinâmicas.</a:t>
            </a:r>
          </a:p>
          <a:p>
            <a:r>
              <a:rPr lang="pt-BR" sz="1700" dirty="0"/>
              <a:t>Server02 (Servidor Proxy): Utiliza NGINX para gerenciar o tráfego como proxy reverso ou balanceador de carga.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RDS (PostgreSQL): Banco de dados relacional com backups automáticos e alta disponibilidade.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S3: Armazena arquivos estáticos e backups de forma segura.</a:t>
            </a:r>
          </a:p>
          <a:p>
            <a:r>
              <a:rPr lang="pt-BR" sz="1700" b="1" dirty="0"/>
              <a:t>Fluxo Operacional:</a:t>
            </a:r>
          </a:p>
          <a:p>
            <a:r>
              <a:rPr lang="pt-BR" sz="1700" dirty="0"/>
              <a:t>O usuário acessa o sistema via NGINX no Server02, que distribui as solicitações para o Server01.</a:t>
            </a:r>
          </a:p>
          <a:p>
            <a:r>
              <a:rPr lang="pt-BR" sz="1700" dirty="0"/>
              <a:t>O Server01 processa os pedidos e consulta o banco de dados no RDS.</a:t>
            </a:r>
          </a:p>
          <a:p>
            <a:r>
              <a:rPr lang="pt-BR" sz="1700" dirty="0"/>
              <a:t>Arquivos estáticos ou backups são armazenados no S3.</a:t>
            </a:r>
          </a:p>
        </p:txBody>
      </p:sp>
    </p:spTree>
    <p:extLst>
      <p:ext uri="{BB962C8B-B14F-4D97-AF65-F5344CB8AC3E}">
        <p14:creationId xmlns:p14="http://schemas.microsoft.com/office/powerpoint/2010/main" val="222859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Versionamento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1800" dirty="0"/>
              <a:t>O Arquivos estão </a:t>
            </a:r>
            <a:r>
              <a:rPr lang="pt-BR" sz="2000" dirty="0"/>
              <a:t>no GitHub: </a:t>
            </a:r>
            <a:r>
              <a:rPr lang="pt-BR" sz="2000" dirty="0" err="1">
                <a:hlinkClick r:id="rId2"/>
              </a:rPr>
              <a:t>almeidacra</a:t>
            </a:r>
            <a:r>
              <a:rPr lang="pt-BR" sz="2000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01E278-554A-0F04-FE95-C12F28AE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219269"/>
            <a:ext cx="5112568" cy="3577846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BD1DA0F-6A50-F659-9D8E-323C79752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352" y="2235376"/>
            <a:ext cx="5206650" cy="35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022323-2860-ADDD-C5EF-31F149004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principais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129493-00EB-7097-1C86-5C5E659E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2C1B67-9819-F505-11C7-FEF97939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392" y="908720"/>
            <a:ext cx="11161240" cy="5400601"/>
          </a:xfrm>
        </p:spPr>
        <p:txBody>
          <a:bodyPr/>
          <a:lstStyle/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providers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Exibe uma lista dos </a:t>
            </a:r>
            <a:r>
              <a:rPr lang="pt-BR" sz="1700" b="1" i="0" u="none" strike="noStrike" dirty="0">
                <a:solidFill>
                  <a:srgbClr val="000000"/>
                </a:solidFill>
                <a:effectLst/>
              </a:rPr>
              <a:t>provedores</a:t>
            </a:r>
            <a:endParaRPr lang="pt-BR" sz="1700" b="1" dirty="0"/>
          </a:p>
          <a:p>
            <a:r>
              <a:rPr lang="pt-BR" sz="1700" b="1" dirty="0" err="1"/>
              <a:t>aws</a:t>
            </a:r>
            <a:r>
              <a:rPr lang="pt-BR" sz="1700" b="1" dirty="0"/>
              <a:t> configure - </a:t>
            </a:r>
            <a:r>
              <a:rPr lang="pt-BR" sz="1700" dirty="0"/>
              <a:t>Configura as credenciais para acessar os serviços AWS.</a:t>
            </a:r>
            <a:br>
              <a:rPr lang="pt-BR" sz="1700" dirty="0"/>
            </a:br>
            <a:br>
              <a:rPr lang="pt-BR" sz="1700" dirty="0"/>
            </a:br>
            <a:r>
              <a:rPr lang="pt-BR" sz="1700" b="1" dirty="0"/>
              <a:t>OU</a:t>
            </a:r>
          </a:p>
          <a:p>
            <a:r>
              <a:rPr lang="pt-BR" sz="1700" b="1" dirty="0"/>
              <a:t>vim ~/.</a:t>
            </a:r>
            <a:r>
              <a:rPr lang="pt-BR" sz="1700" b="1" dirty="0" err="1"/>
              <a:t>aws</a:t>
            </a:r>
            <a:r>
              <a:rPr lang="pt-BR" sz="1700" b="1" dirty="0"/>
              <a:t>/</a:t>
            </a:r>
            <a:r>
              <a:rPr lang="pt-BR" sz="1700" b="1" dirty="0" err="1"/>
              <a:t>credentials</a:t>
            </a:r>
            <a:r>
              <a:rPr lang="pt-BR" sz="1700" b="1" dirty="0"/>
              <a:t> </a:t>
            </a:r>
            <a:r>
              <a:rPr lang="pt-BR" sz="1700" dirty="0"/>
              <a:t>– Inserir as credenciais do Console da AWS .</a:t>
            </a:r>
          </a:p>
          <a:p>
            <a:r>
              <a:rPr lang="pt-BR" sz="1700" b="1" dirty="0" err="1"/>
              <a:t>aws</a:t>
            </a:r>
            <a:r>
              <a:rPr lang="pt-BR" sz="1700" b="1" dirty="0"/>
              <a:t> </a:t>
            </a:r>
            <a:r>
              <a:rPr lang="pt-BR" sz="1700" b="1" dirty="0" err="1"/>
              <a:t>sts</a:t>
            </a:r>
            <a:r>
              <a:rPr lang="pt-BR" sz="1700" b="1" dirty="0"/>
              <a:t> </a:t>
            </a:r>
            <a:r>
              <a:rPr lang="pt-BR" sz="1700" b="1" dirty="0" err="1"/>
              <a:t>get-caller-identity</a:t>
            </a:r>
            <a:r>
              <a:rPr lang="pt-BR" sz="1700" b="1" dirty="0"/>
              <a:t> – </a:t>
            </a:r>
            <a:r>
              <a:rPr lang="pt-BR" sz="1700" dirty="0"/>
              <a:t>Para testar a comunicação com a Console da AWS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t-BR" sz="1700" b="1" dirty="0"/>
          </a:p>
          <a:p>
            <a:r>
              <a:rPr lang="pt-BR" sz="1700" b="1" dirty="0" err="1"/>
              <a:t>git</a:t>
            </a:r>
            <a:r>
              <a:rPr lang="pt-BR" sz="1700" b="1" dirty="0"/>
              <a:t> clone </a:t>
            </a:r>
            <a:r>
              <a:rPr lang="pt-BR" sz="1700" b="1" dirty="0">
                <a:hlinkClick r:id="rId2"/>
              </a:rPr>
              <a:t>https://github.com/MandyCro/trabalhoIAC_112024.git</a:t>
            </a:r>
            <a:r>
              <a:rPr lang="pt-BR" sz="1700" b="1" dirty="0"/>
              <a:t> - </a:t>
            </a:r>
            <a:r>
              <a:rPr lang="pt-BR" sz="1700" dirty="0"/>
              <a:t>Comando para clonar o repositório do trabalho no </a:t>
            </a:r>
            <a:r>
              <a:rPr lang="pt-BR" sz="1700" dirty="0" err="1"/>
              <a:t>Bastion</a:t>
            </a:r>
            <a:endParaRPr lang="pt-BR" sz="1700" dirty="0"/>
          </a:p>
          <a:p>
            <a:r>
              <a:rPr lang="pt-BR" sz="1700" dirty="0" err="1"/>
              <a:t>cd</a:t>
            </a:r>
            <a:r>
              <a:rPr lang="pt-BR" sz="1700" dirty="0"/>
              <a:t> trabalhoIAC_112024/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init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Prepara o ambiente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.</a:t>
            </a: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validate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Verifica a validade sintática e estrutural dos arquivos de configuração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 (arquivos .tf).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plan</a:t>
            </a:r>
            <a:r>
              <a:rPr lang="pt-BR" sz="1700" b="1" dirty="0"/>
              <a:t> –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Mostra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quais mudanças serão feitas na infraestrutura.</a:t>
            </a:r>
            <a:endParaRPr lang="pt-BR" sz="1700" b="1" dirty="0"/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apply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Aplica o plano gerado pelo </a:t>
            </a:r>
            <a:r>
              <a:rPr lang="pt-BR" sz="1700" dirty="0" err="1"/>
              <a:t>terraform</a:t>
            </a:r>
            <a:r>
              <a:rPr lang="pt-BR" sz="1700" dirty="0"/>
              <a:t> </a:t>
            </a:r>
            <a:r>
              <a:rPr lang="pt-BR" sz="1700" dirty="0" err="1"/>
              <a:t>plan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criando recursos na infraestrutura.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destroy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effectLst/>
                <a:latin typeface="Google Sans"/>
              </a:rPr>
              <a:t>desmonta  todos os recursos de infraestrutura.</a:t>
            </a:r>
            <a:endParaRPr lang="pt-BR" sz="1700" b="1" dirty="0"/>
          </a:p>
        </p:txBody>
      </p:sp>
    </p:spTree>
    <p:extLst>
      <p:ext uri="{BB962C8B-B14F-4D97-AF65-F5344CB8AC3E}">
        <p14:creationId xmlns:p14="http://schemas.microsoft.com/office/powerpoint/2010/main" val="170148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D5FD51-69D8-D6CE-7CF4-B9497685F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FrontEnd</a:t>
            </a:r>
            <a:r>
              <a:rPr lang="pt-BR" dirty="0"/>
              <a:t>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53BAB6-AB8D-50BD-7F84-53A00C41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B57824-2EF2-FBE4-5212-4EC8625B7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5440" y="1215962"/>
            <a:ext cx="4207936" cy="35650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8526F7-49B9-5CC9-7A7C-B0C37308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215962"/>
            <a:ext cx="1914020" cy="22888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B7A33-5071-8E8A-4C4D-09B2012B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852" y="3629820"/>
            <a:ext cx="4550558" cy="20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na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261FF5-176C-335A-6FDF-89C29B08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6408712" cy="3320303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B6B84-A7ED-DBE8-71EE-5A9C7047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38041" y="980728"/>
            <a:ext cx="6408712" cy="5678606"/>
          </a:xfr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2211</TotalTime>
  <Words>581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Google Sans</vt:lpstr>
      <vt:lpstr>-webkit-standard</vt:lpstr>
      <vt:lpstr>Tema do Office</vt:lpstr>
      <vt:lpstr>Trabalho - Cloud Infrastructure as Code</vt:lpstr>
      <vt:lpstr>        MBA em DevOps Engineering and Cloud Solutions Prof. Yuri Menezes Alunos: Amanda Crozariol Cleber R Almeida 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Almeida</cp:lastModifiedBy>
  <cp:revision>149</cp:revision>
  <cp:lastPrinted>2020-01-27T17:34:03Z</cp:lastPrinted>
  <dcterms:created xsi:type="dcterms:W3CDTF">2020-02-06T20:42:48Z</dcterms:created>
  <dcterms:modified xsi:type="dcterms:W3CDTF">2024-11-30T03:28:16Z</dcterms:modified>
</cp:coreProperties>
</file>